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1" r:id="rId2"/>
    <p:sldId id="320" r:id="rId3"/>
    <p:sldId id="305" r:id="rId4"/>
    <p:sldId id="300" r:id="rId5"/>
    <p:sldId id="308" r:id="rId6"/>
    <p:sldId id="306" r:id="rId7"/>
    <p:sldId id="302" r:id="rId8"/>
    <p:sldId id="301" r:id="rId9"/>
    <p:sldId id="307" r:id="rId10"/>
    <p:sldId id="314" r:id="rId11"/>
    <p:sldId id="315" r:id="rId12"/>
    <p:sldId id="303" r:id="rId13"/>
    <p:sldId id="316" r:id="rId14"/>
    <p:sldId id="317" r:id="rId15"/>
    <p:sldId id="318" r:id="rId16"/>
    <p:sldId id="319" r:id="rId17"/>
    <p:sldId id="309" r:id="rId18"/>
    <p:sldId id="310" r:id="rId19"/>
    <p:sldId id="311" r:id="rId20"/>
    <p:sldId id="312" r:id="rId21"/>
    <p:sldId id="313" r:id="rId22"/>
    <p:sldId id="29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aly F" initials="VF" lastIdx="1" clrIdx="0">
    <p:extLst/>
  </p:cmAuthor>
  <p:cmAuthor id="2" name="Vitaly Feldman" initials="VF" lastIdx="1" clrIdx="1">
    <p:extLst>
      <p:ext uri="{19B8F6BF-5375-455C-9EA6-DF929625EA0E}">
        <p15:presenceInfo xmlns:p15="http://schemas.microsoft.com/office/powerpoint/2012/main" userId="Vitaly Feldm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3E2A"/>
    <a:srgbClr val="FFE38B"/>
    <a:srgbClr val="FFD653"/>
    <a:srgbClr val="FFCE33"/>
    <a:srgbClr val="1D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6586" autoAdjust="0"/>
  </p:normalViewPr>
  <p:slideViewPr>
    <p:cSldViewPr>
      <p:cViewPr>
        <p:scale>
          <a:sx n="75" d="100"/>
          <a:sy n="75" d="100"/>
        </p:scale>
        <p:origin x="27" y="68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9-25T13:30:04.334" idx="1">
    <p:pos x="2606" y="1558"/>
    <p:text>Make clear that this is change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A67E3-6FB6-4EA0-978D-974239F7C7DA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29A48-A052-432F-9614-232E45EA0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7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old phenomena</a:t>
            </a:r>
          </a:p>
          <a:p>
            <a:r>
              <a:rPr lang="en-US" dirty="0" smtClean="0"/>
              <a:t>Mention privacy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29A48-A052-432F-9614-232E45EA00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2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order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29A48-A052-432F-9614-232E45EA00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85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EA051B39-B140-43FE-96DB-472A2B59CE7C}" type="datetime1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DA600BB2-27C5-458B-ABCE-839C88CF47CE}" type="datetime1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9600"/>
          </a:xfrm>
          <a:solidFill>
            <a:schemeClr val="tx1"/>
          </a:solidFill>
        </p:spPr>
        <p:txBody>
          <a:bodyPr lIns="457200" anchor="ctr"/>
          <a:lstStyle>
            <a:lvl1pPr>
              <a:defRPr sz="3200">
                <a:solidFill>
                  <a:srgbClr val="FFE38B"/>
                </a:solidFill>
                <a:latin typeface="Rockwell" panose="02060603020205020403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E34CF3C7-6809-4F39-BD67-A75817BDDE0A}" type="datetime1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F7EAEB24-CE78-465C-A726-91D0868FA48F}" type="datetime1">
              <a:rPr lang="en-US" smtClean="0"/>
              <a:t>10/3/2019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40BAADF0-1749-4E8B-9691-B44A5F8C0895}" type="datetime1">
              <a:rPr lang="en-US" smtClean="0"/>
              <a:t>10/3/2019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A8AF628A-A867-4937-BBE5-207DB6F9C51A}" type="datetime1">
              <a:rPr lang="en-US" smtClean="0"/>
              <a:t>10/3/2019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118BBB94-68E6-4675-A946-F1C5994EDBD7}" type="datetime1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DC3B8377-21E3-4835-B75D-4E2847E2750F}" type="datetime1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38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66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0043" y="6401594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5800"/>
        </a:lnSpc>
        <a:spcBef>
          <a:spcPct val="0"/>
        </a:spcBef>
        <a:buNone/>
        <a:defRPr sz="4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762000"/>
            <a:ext cx="12192000" cy="2362199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4400" dirty="0" smtClean="0">
                <a:ln w="0"/>
                <a:solidFill>
                  <a:srgbClr val="FFDC00"/>
                </a:solidFill>
                <a:latin typeface="Rockwell" panose="02060603020205020403" pitchFamily="18" charset="0"/>
              </a:rPr>
              <a:t>Does Learning Require Memorization?</a:t>
            </a:r>
          </a:p>
          <a:p>
            <a:pPr algn="ctr">
              <a:defRPr/>
            </a:pPr>
            <a:r>
              <a:rPr lang="en-US" sz="4400" dirty="0" smtClean="0">
                <a:ln w="0"/>
                <a:solidFill>
                  <a:srgbClr val="FFDC00"/>
                </a:solidFill>
                <a:latin typeface="Rockwell" panose="02060603020205020403" pitchFamily="18" charset="0"/>
              </a:rPr>
              <a:t>A short tale about a long tail</a:t>
            </a:r>
            <a:endParaRPr lang="en-US" sz="4400" dirty="0">
              <a:ln w="0"/>
              <a:solidFill>
                <a:srgbClr val="FFDC00"/>
              </a:solidFill>
              <a:latin typeface="Rockwell" panose="02060603020205020403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200400" y="3429000"/>
            <a:ext cx="6400800" cy="714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6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Vitaly Feldman</a:t>
            </a:r>
          </a:p>
          <a:p>
            <a:r>
              <a:rPr lang="en-US" sz="54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         </a:t>
            </a:r>
            <a:r>
              <a:rPr lang="en-US" sz="54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     Research</a:t>
            </a:r>
          </a:p>
          <a:p>
            <a:r>
              <a:rPr lang="en-US" sz="54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Brain team</a:t>
            </a:r>
            <a:endParaRPr lang="en-US" sz="5400" baseline="-25000" dirty="0">
              <a:solidFill>
                <a:schemeClr val="tx1">
                  <a:lumMod val="75000"/>
                  <a:lumOff val="25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9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43098"/>
            <a:ext cx="1447800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77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28488" y="1026710"/>
                <a:ext cx="10820400" cy="2097490"/>
              </a:xfrm>
              <a:prstGeom prst="rect">
                <a:avLst/>
              </a:prstGeom>
              <a:solidFill>
                <a:schemeClr val="bg1">
                  <a:lumMod val="7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spcBef>
                    <a:spcPct val="20000"/>
                  </a:spcBef>
                </a:pPr>
                <a:r>
                  <a:rPr lang="en-US" sz="2000" b="1" dirty="0" smtClean="0">
                    <a:solidFill>
                      <a:schemeClr val="tx1"/>
                    </a:solidFill>
                    <a:latin typeface="Century Gothic"/>
                  </a:rPr>
                  <a:t>Basic model:</a:t>
                </a:r>
                <a:endParaRPr lang="en-US" sz="2000" dirty="0" smtClean="0">
                  <a:solidFill>
                    <a:schemeClr val="tx1"/>
                  </a:solidFill>
                  <a:latin typeface="Century Gothic"/>
                </a:endParaRPr>
              </a:p>
              <a:p>
                <a:pPr marL="342900" lvl="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Discrete domain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 </a:t>
                </a:r>
              </a:p>
              <a:p>
                <a:pPr marL="34290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Distribution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Century Gothic"/>
                </a:endParaRPr>
              </a:p>
              <a:p>
                <a:pPr marL="342900" lvl="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True labeling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Century Gothic"/>
                </a:endParaRPr>
              </a:p>
              <a:p>
                <a:pPr lvl="0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Goal: minimize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err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and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Century Gothic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88" y="1026710"/>
                <a:ext cx="10820400" cy="2097490"/>
              </a:xfrm>
              <a:prstGeom prst="rect">
                <a:avLst/>
              </a:prstGeom>
              <a:blipFill>
                <a:blip r:embed="rId2"/>
                <a:stretch>
                  <a:fillRect l="-6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28027" y="3827361"/>
                <a:ext cx="3820020" cy="644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all</m:t>
                                  </m:r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sz="2400" b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lim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err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 dirty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 dirty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027" y="3827361"/>
                <a:ext cx="3820020" cy="6448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33800" y="5105400"/>
                <a:ext cx="4260269" cy="644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:r>
                  <a:rPr lang="en-US" sz="2400" dirty="0">
                    <a:solidFill>
                      <a:prstClr val="black"/>
                    </a:solidFill>
                    <a:latin typeface="Century Gothic"/>
                  </a:rPr>
                  <a:t>Fix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Century Gothic"/>
                  </a:rPr>
                  <a:t>: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lang="en-US" sz="2400" b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</m:e>
                              <m:lim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  <m:r>
                      <a:rPr 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Century Gothic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5105400"/>
                <a:ext cx="4260269" cy="644857"/>
              </a:xfrm>
              <a:prstGeom prst="rect">
                <a:avLst/>
              </a:prstGeom>
              <a:blipFill>
                <a:blip r:embed="rId4"/>
                <a:stretch>
                  <a:fillRect l="-2292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3828027" y="3881472"/>
            <a:ext cx="3820020" cy="590746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821677" y="5183713"/>
            <a:ext cx="3859582" cy="48823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5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33400" y="990600"/>
                <a:ext cx="10744200" cy="53340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Prior over frequencies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Century Gothic"/>
                </a:endParaRPr>
              </a:p>
              <a:p>
                <a:pPr lvl="0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Worst-case over permutations: </a:t>
                </a:r>
                <a:r>
                  <a:rPr lang="en-US" dirty="0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[</a:t>
                </a:r>
                <a:r>
                  <a:rPr lang="en-US" dirty="0" err="1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Orlitsky,Suresh</a:t>
                </a:r>
                <a:r>
                  <a:rPr lang="en-US" dirty="0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 ’15; </a:t>
                </a:r>
                <a:r>
                  <a:rPr lang="en-US" dirty="0" err="1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Valiant,Valiant</a:t>
                </a:r>
                <a:r>
                  <a:rPr lang="en-US" dirty="0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 ‘16]</a:t>
                </a:r>
              </a:p>
              <a:p>
                <a:pPr lvl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sz="2400" b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lim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err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 dirty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 dirty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entury Gothic"/>
                </a:endParaRPr>
              </a:p>
              <a:p>
                <a:pPr lvl="0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An easier  way:</a:t>
                </a:r>
              </a:p>
              <a:p>
                <a:pPr marL="342900" lvl="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For </a:t>
                </a:r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each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, pick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randomly and independently a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Century Gothic"/>
                </a:endParaRPr>
              </a:p>
              <a:p>
                <a:pPr lvl="0">
                  <a:spcBef>
                    <a:spcPct val="20000"/>
                  </a:spcBef>
                </a:pPr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    and normalize </a:t>
                </a:r>
                <a:endParaRPr lang="en-US" sz="2000" b="0" i="0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entury Gothic"/>
                </a:endParaRPr>
              </a:p>
              <a:p>
                <a:pPr lvl="0">
                  <a:spcBef>
                    <a:spcPct val="20000"/>
                  </a:spcBef>
                </a:pPr>
                <a:endParaRPr lang="en-US" sz="2000" dirty="0" smtClean="0">
                  <a:solidFill>
                    <a:schemeClr val="tx1"/>
                  </a:solidFill>
                  <a:latin typeface="Century Gothic"/>
                </a:endParaRPr>
              </a:p>
              <a:p>
                <a:pPr lvl="0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Minimize expected error over the choice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entury Gothic"/>
                </a:endParaRPr>
              </a:p>
              <a:p>
                <a:pPr lvl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</m:acc>
                      <m:d>
                        <m:d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lim>
                      </m:limLow>
                      <m:func>
                        <m:func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sz="24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lim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err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entury Gothic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990600"/>
                <a:ext cx="10744200" cy="53340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41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fitting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02556" y="1066800"/>
                <a:ext cx="10786888" cy="2743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ct val="20000"/>
                  </a:spcBef>
                </a:pPr>
                <a:r>
                  <a:rPr lang="en-US" sz="2400" b="1" dirty="0" smtClean="0">
                    <a:solidFill>
                      <a:schemeClr val="tx1"/>
                    </a:solidFill>
                    <a:latin typeface="+mj-lt"/>
                  </a:rPr>
                  <a:t>Thm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: 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</m:acc>
                      <m:d>
                        <m:d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  <m:d>
                        <m:d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sz="24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lim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err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400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4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56" y="1066800"/>
                <a:ext cx="10786888" cy="2743200"/>
              </a:xfrm>
              <a:prstGeom prst="rect">
                <a:avLst/>
              </a:prstGeom>
              <a:blipFill>
                <a:blip r:embed="rId2"/>
                <a:stretch>
                  <a:fillRect l="-8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ular Callout 6"/>
              <p:cNvSpPr/>
              <p:nvPr/>
            </p:nvSpPr>
            <p:spPr>
              <a:xfrm>
                <a:off x="8077200" y="3810000"/>
                <a:ext cx="3763693" cy="914400"/>
              </a:xfrm>
              <a:prstGeom prst="wedgeRectCallout">
                <a:avLst>
                  <a:gd name="adj1" fmla="val -32916"/>
                  <a:gd name="adj2" fmla="val -227649"/>
                </a:avLst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+mj-lt"/>
                  </a:rPr>
                  <a:t>Number of examples occurring once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>
                    <a:latin typeface="+mj-lt"/>
                  </a:rPr>
                  <a:t> but not fit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3810000"/>
                <a:ext cx="3763693" cy="914400"/>
              </a:xfrm>
              <a:prstGeom prst="wedgeRectCallout">
                <a:avLst>
                  <a:gd name="adj1" fmla="val -32916"/>
                  <a:gd name="adj2" fmla="val -227649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4067666"/>
                <a:ext cx="4833054" cy="1433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+mj-l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 smtClean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latin typeface="+mj-lt"/>
                  </a:rPr>
                  <a:t>,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weight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 smtClean="0">
                  <a:latin typeface="+mj-lt"/>
                </a:endParaRPr>
              </a:p>
              <a:p>
                <a:r>
                  <a:rPr lang="en-US" sz="2400" dirty="0" smtClean="0">
                    <a:latin typeface="+mj-lt"/>
                  </a:rPr>
                  <a:t>For </a:t>
                </a:r>
                <a:r>
                  <a:rPr lang="en-US" sz="2400" dirty="0" err="1" smtClean="0">
                    <a:latin typeface="+mj-lt"/>
                  </a:rPr>
                  <a:t>Zipf</a:t>
                </a:r>
                <a:r>
                  <a:rPr lang="en-US" sz="2400" dirty="0">
                    <a:latin typeface="+mj-lt"/>
                  </a:rPr>
                  <a:t> </a:t>
                </a:r>
                <a:r>
                  <a:rPr lang="en-US" sz="2400" dirty="0" smtClean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endParaRPr lang="en-US" sz="24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67666"/>
                <a:ext cx="4833054" cy="1433854"/>
              </a:xfrm>
              <a:prstGeom prst="rect">
                <a:avLst/>
              </a:prstGeom>
              <a:blipFill>
                <a:blip r:embed="rId4"/>
                <a:stretch>
                  <a:fillRect l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4272" y="5580452"/>
                <a:ext cx="38811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  <a:latin typeface="Century Gothic"/>
                  </a:rPr>
                  <a:t> does not </a:t>
                </a:r>
                <a:r>
                  <a:rPr lang="en-US" sz="3200" dirty="0" smtClean="0">
                    <a:solidFill>
                      <a:srgbClr val="C00000"/>
                    </a:solidFill>
                    <a:latin typeface="Century Gothic"/>
                  </a:rPr>
                  <a:t>matter!</a:t>
                </a:r>
                <a:endParaRPr lang="en-US" sz="24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72" y="5580452"/>
                <a:ext cx="3881191" cy="584775"/>
              </a:xfrm>
              <a:prstGeom prst="rect">
                <a:avLst/>
              </a:prstGeom>
              <a:blipFill>
                <a:blip r:embed="rId5"/>
                <a:stretch>
                  <a:fillRect t="-13542" r="-28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12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and </a:t>
            </a:r>
            <a:r>
              <a:rPr lang="en-US" dirty="0" smtClean="0"/>
              <a:t>memorization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09336" y="3505200"/>
                <a:ext cx="10786888" cy="24384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For sufficiently rich/hard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for many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\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≈1/2</m:t>
                      </m:r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Thus </a:t>
                </a:r>
                <a:endParaRPr lang="en-US" sz="20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err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once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once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hard</m:t>
                              </m:r>
                            </m:e>
                          </m:eqAr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mem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336" y="3505200"/>
                <a:ext cx="10786888" cy="2438400"/>
              </a:xfrm>
              <a:prstGeom prst="rect">
                <a:avLst/>
              </a:prstGeom>
              <a:blipFill>
                <a:blip r:embed="rId2"/>
                <a:stretch>
                  <a:fillRect l="-6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993625" y="1210956"/>
                <a:ext cx="10591800" cy="15240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smtClean="0">
                    <a:solidFill>
                      <a:schemeClr val="tx1"/>
                    </a:solidFill>
                    <a:latin typeface="+mj-lt"/>
                  </a:rPr>
                  <a:t>Def: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and algorithm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let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mem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\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25" y="1210956"/>
                <a:ext cx="10591800" cy="1524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55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8200" y="1143000"/>
                <a:ext cx="10668000" cy="25146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For noise rate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denote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with each label flipped with prob.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000" b="1" dirty="0" smtClean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spcBef>
                    <a:spcPct val="20000"/>
                  </a:spcBef>
                </a:pPr>
                <a:r>
                  <a:rPr lang="en-US" sz="2000" b="1" dirty="0" err="1" smtClean="0">
                    <a:solidFill>
                      <a:schemeClr val="tx1"/>
                    </a:solidFill>
                    <a:latin typeface="+mj-lt"/>
                  </a:rPr>
                  <a:t>Thm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: For every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</m:acc>
                      <m:d>
                        <m:dPr>
                          <m:ctrlPr>
                            <a:rPr lang="en-US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n-US" sz="2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  <m:d>
                        <m:dPr>
                          <m:ctrlPr>
                            <a:rPr lang="en-US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e>
                      </m:d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1−2</m:t>
                          </m:r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2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lim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sz="22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lim>
                                      <m:r>
                                        <a:rPr lang="en-US" sz="2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  <m:sSubSup>
                                        <m:sSubSupPr>
                                          <m:ctrlPr>
                                            <a:rPr lang="en-US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2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sub>
                                        <m:sup>
                                          <m:r>
                                            <a:rPr lang="en-US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US" sz="2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eqArr>
                                            <m:eqArr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∈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2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once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2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is</m:t>
                                              </m:r>
                                              <m:r>
                                                <a:rPr lang="en-US" sz="22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2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hard</m:t>
                                              </m:r>
                                            </m:e>
                                          </m:eqArr>
                                        </m:sub>
                                        <m:sup/>
                                        <m:e>
                                          <m:f>
                                            <m:f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mem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43000"/>
                <a:ext cx="10668000" cy="2514600"/>
              </a:xfrm>
              <a:prstGeom prst="rect">
                <a:avLst/>
              </a:prstGeom>
              <a:blipFill>
                <a:blip r:embed="rId2"/>
                <a:stretch>
                  <a:fillRect l="-6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4343400"/>
                <a:ext cx="49164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latin typeface="+mj-lt"/>
                  </a:rPr>
                  <a:t>Optimal algorithm no longer interpolates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43400"/>
                <a:ext cx="4916410" cy="369332"/>
              </a:xfrm>
              <a:prstGeom prst="rect">
                <a:avLst/>
              </a:prstGeom>
              <a:blipFill>
                <a:blip r:embed="rId3"/>
                <a:stretch>
                  <a:fillRect l="-1117"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7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discrete 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B540C-44DA-4F69-89C9-7C8460664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85800" y="1143000"/>
                <a:ext cx="10439400" cy="4383490"/>
              </a:xfrm>
              <a:prstGeom prst="rect">
                <a:avLst/>
              </a:prstGeom>
              <a:solidFill>
                <a:schemeClr val="bg1">
                  <a:lumMod val="7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Domain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</m:oMath>
                </a14:m>
                <a:endPara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Distributions</a:t>
                </a:r>
                <a:r>
                  <a:rPr kumimoji="0" lang="en-US" sz="20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,…,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with</a:t>
                </a:r>
                <a:r>
                  <a:rPr kumimoji="0" lang="en-US" sz="20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disjoint supports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,…,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True labeling function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𝐹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⊆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sup>
                    </m:sSup>
                  </m:oMath>
                </a14:m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,</a:t>
                </a:r>
                <a:r>
                  <a:rPr kumimoji="0" lang="en-US" sz="20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constant over a subpopulation</a:t>
                </a:r>
              </a:p>
              <a:p>
                <a:pPr marL="342900" lvl="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Prior over frequencies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 </a:t>
                </a:r>
              </a:p>
              <a:p>
                <a:pPr marL="342900" lvl="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, pick randomly and independently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according to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and normalize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Century Gothic"/>
                </a:endParaRPr>
              </a:p>
              <a:p>
                <a:pPr marL="342900" lvl="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>
                  <a:solidFill>
                    <a:schemeClr val="tx1"/>
                  </a:solidFill>
                  <a:latin typeface="Century Gothic"/>
                </a:endParaRPr>
              </a:p>
              <a:p>
                <a:pPr lvl="0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Minimize</a:t>
                </a:r>
                <a:endParaRPr lang="en-US" sz="2000" dirty="0">
                  <a:solidFill>
                    <a:schemeClr val="tx1"/>
                  </a:solidFill>
                  <a:latin typeface="Century Gothic"/>
                </a:endParaRPr>
              </a:p>
              <a:p>
                <a:pPr lvl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</m:acc>
                      <m:d>
                        <m:d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lim>
                      </m:limLow>
                      <m:func>
                        <m:func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sz="24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lim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err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entury Gothic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143000"/>
                <a:ext cx="10439400" cy="4383490"/>
              </a:xfrm>
              <a:prstGeom prst="rect">
                <a:avLst/>
              </a:prstGeom>
              <a:blipFill>
                <a:blip r:embed="rId2"/>
                <a:stretch>
                  <a:fillRect l="-6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06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990600" y="990600"/>
                <a:ext cx="10591800" cy="19812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smtClean="0">
                    <a:solidFill>
                      <a:schemeClr val="tx1"/>
                    </a:solidFill>
                    <a:latin typeface="+mj-lt"/>
                  </a:rPr>
                  <a:t>Def: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Algorithm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-subpopulation-coupled if for every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which is the only representative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TV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≤1−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w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990600"/>
                <a:ext cx="10591800" cy="1981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16876" y="3377898"/>
                <a:ext cx="10786888" cy="149890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ct val="20000"/>
                  </a:spcBef>
                </a:pPr>
                <a:r>
                  <a:rPr lang="en-US" sz="2000" b="1" dirty="0" smtClean="0">
                    <a:solidFill>
                      <a:schemeClr val="tx1"/>
                    </a:solidFill>
                    <a:latin typeface="+mj-lt"/>
                  </a:rPr>
                  <a:t>Thm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: For every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  <a:latin typeface="Century Gothic"/>
                  </a:rPr>
                  <a:t>-subpopulation-coupled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</m:acc>
                      <m:d>
                        <m:dPr>
                          <m:ctrlP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  <m:d>
                        <m:dPr>
                          <m:ctrlP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0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sz="20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lim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errn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0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76" y="3377898"/>
                <a:ext cx="10786888" cy="1498901"/>
              </a:xfrm>
              <a:prstGeom prst="rect">
                <a:avLst/>
              </a:prstGeom>
              <a:blipFill>
                <a:blip r:embed="rId3"/>
                <a:stretch>
                  <a:fillRect l="-6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16876" y="5029200"/>
                <a:ext cx="8763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+mj-lt"/>
                  </a:rPr>
                  <a:t>Examples: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-Nearest Neighbor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+mj-lt"/>
                  </a:rPr>
                  <a:t>Large-margin linear classifiers/SVM in over-parameterized regime</a:t>
                </a: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76" y="5029200"/>
                <a:ext cx="8763000" cy="1015663"/>
              </a:xfrm>
              <a:prstGeom prst="rect">
                <a:avLst/>
              </a:prstGeom>
              <a:blipFill>
                <a:blip r:embed="rId4"/>
                <a:stretch>
                  <a:fillRect l="-765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20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</p:spPr>
        <p:txBody>
          <a:bodyPr/>
          <a:lstStyle/>
          <a:p>
            <a:r>
              <a:rPr lang="en-US" dirty="0" smtClean="0"/>
              <a:t>Experiments (with </a:t>
            </a:r>
            <a:r>
              <a:rPr lang="en-US" dirty="0" err="1" smtClean="0"/>
              <a:t>Chiyuan</a:t>
            </a:r>
            <a:r>
              <a:rPr lang="en-US" dirty="0" smtClean="0"/>
              <a:t> Zhang)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09600" y="914400"/>
                <a:ext cx="11277600" cy="2596148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smtClean="0">
                    <a:latin typeface="+mj-lt"/>
                  </a:rPr>
                  <a:t>Hypothesis:</a:t>
                </a:r>
                <a:r>
                  <a:rPr lang="en-US" sz="2000" dirty="0" smtClean="0">
                    <a:latin typeface="+mj-lt"/>
                  </a:rPr>
                  <a:t> exist pairs of examples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sz="2000" b="0" dirty="0" smtClean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b="0" dirty="0" smtClean="0">
                    <a:latin typeface="+mj-lt"/>
                  </a:rPr>
                  <a:t> such that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+mj-lt"/>
                  </a:rPr>
                  <a:t>1.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 smtClean="0">
                    <a:latin typeface="+mj-lt"/>
                  </a:rPr>
                  <a:t> needs to be memorized to fit: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∖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  80%)</m:t>
                      </m:r>
                    </m:oMath>
                  </m:oMathPara>
                </a14:m>
                <a:endParaRPr lang="en-US" sz="2000" b="0" dirty="0" smtClean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+mj-lt"/>
                  </a:rPr>
                  <a:t>2.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 smtClean="0">
                    <a:latin typeface="+mj-lt"/>
                  </a:rPr>
                  <a:t> improves prediction accuracy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000" b="0" dirty="0" smtClean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𝑡𝑟𝑎𝑖𝑛</m:t>
                                      </m:r>
                                    </m:sub>
                                  </m:s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∖</m:t>
                                  </m:r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.  20%)</m:t>
                      </m:r>
                    </m:oMath>
                  </m:oMathPara>
                </a14:m>
                <a:endParaRPr lang="en-US" sz="2000" b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14400"/>
                <a:ext cx="11277600" cy="259614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09600" y="3962400"/>
            <a:ext cx="5920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  <a:latin typeface="Century Gothic"/>
              </a:rPr>
              <a:t>Fraction </a:t>
            </a:r>
            <a:r>
              <a:rPr lang="en-US" sz="2400" dirty="0" smtClean="0">
                <a:solidFill>
                  <a:srgbClr val="C00000"/>
                </a:solidFill>
                <a:latin typeface="Century Gothic"/>
              </a:rPr>
              <a:t>of </a:t>
            </a:r>
            <a:r>
              <a:rPr lang="en-US" sz="2400" dirty="0">
                <a:solidFill>
                  <a:srgbClr val="C00000"/>
                </a:solidFill>
                <a:latin typeface="Century Gothic"/>
              </a:rPr>
              <a:t>such examples </a:t>
            </a:r>
            <a:r>
              <a:rPr lang="en-US" sz="2400" dirty="0" smtClean="0">
                <a:solidFill>
                  <a:srgbClr val="C00000"/>
                </a:solidFill>
                <a:latin typeface="Century Gothic"/>
              </a:rPr>
              <a:t>is significant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5105400"/>
            <a:ext cx="5489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Computationally prohibitive to find directly</a:t>
            </a:r>
          </a:p>
          <a:p>
            <a:r>
              <a:rPr lang="en-US" sz="2000" dirty="0" smtClean="0">
                <a:latin typeface="+mj-lt"/>
              </a:rPr>
              <a:t>(even on MNIST)</a:t>
            </a:r>
            <a:endParaRPr lang="en-US" sz="20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153400" y="3836873"/>
            <a:ext cx="2081398" cy="2792527"/>
            <a:chOff x="7772400" y="4098131"/>
            <a:chExt cx="2005198" cy="26750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400" y="4098131"/>
              <a:ext cx="2005198" cy="267504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180017" y="4800600"/>
              <a:ext cx="1268193" cy="1503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573E2A"/>
                  </a:solidFill>
                  <a:latin typeface="Playbill" panose="040506030A0602020202" pitchFamily="82" charset="0"/>
                </a:rPr>
                <a:t>EXAMPLES</a:t>
              </a:r>
            </a:p>
            <a:p>
              <a:pPr algn="ctr"/>
              <a:r>
                <a:rPr lang="en-US" sz="3200" dirty="0" smtClean="0">
                  <a:solidFill>
                    <a:srgbClr val="573E2A"/>
                  </a:solidFill>
                  <a:latin typeface="Playbill" panose="040506030A0602020202" pitchFamily="82" charset="0"/>
                </a:rPr>
                <a:t>FROM THE</a:t>
              </a:r>
            </a:p>
            <a:p>
              <a:pPr algn="ctr"/>
              <a:r>
                <a:rPr lang="en-US" sz="3200" dirty="0" smtClean="0">
                  <a:solidFill>
                    <a:srgbClr val="573E2A"/>
                  </a:solidFill>
                  <a:latin typeface="Playbill" panose="040506030A0602020202" pitchFamily="82" charset="0"/>
                </a:rPr>
                <a:t>LONG TAIL</a:t>
              </a:r>
              <a:endParaRPr lang="en-US" sz="3200" dirty="0">
                <a:solidFill>
                  <a:srgbClr val="573E2A"/>
                </a:solidFill>
                <a:latin typeface="Playbill" panose="040506030A06020202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46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28488" y="1026711"/>
                <a:ext cx="10820400" cy="2859489"/>
              </a:xfrm>
              <a:prstGeom prst="rect">
                <a:avLst/>
              </a:prstGeom>
              <a:solidFill>
                <a:schemeClr val="bg1">
                  <a:lumMod val="7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spcBef>
                    <a:spcPct val="20000"/>
                  </a:spcBef>
                </a:pPr>
                <a:r>
                  <a:rPr lang="en-US" sz="2000" b="1" dirty="0" smtClean="0">
                    <a:solidFill>
                      <a:schemeClr val="tx1"/>
                    </a:solidFill>
                    <a:latin typeface="Century Gothic"/>
                  </a:rPr>
                  <a:t>Find correlated pairs of examples:</a:t>
                </a:r>
                <a:endParaRPr lang="en-US" sz="2000" b="1" dirty="0">
                  <a:solidFill>
                    <a:schemeClr val="tx1"/>
                  </a:solidFill>
                  <a:latin typeface="Century Gothic"/>
                </a:endParaRPr>
              </a:p>
              <a:p>
                <a:pPr marL="457200" lvl="0" indent="-457200">
                  <a:spcBef>
                    <a:spcPct val="20000"/>
                  </a:spcBef>
                  <a:buFont typeface="+mj-lt"/>
                  <a:buAutoNum type="arabicPeriod"/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random subsets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of the same size e.g.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70%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</a:t>
                </a:r>
              </a:p>
              <a:p>
                <a:pPr marL="457200" lvl="0" indent="-457200">
                  <a:spcBef>
                    <a:spcPct val="20000"/>
                  </a:spcBef>
                  <a:buFont typeface="+mj-lt"/>
                  <a:buAutoNum type="arabicPeriod"/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Train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Century Gothic"/>
                </a:endParaRPr>
              </a:p>
              <a:p>
                <a:pPr marL="457200" lvl="0" indent="-457200">
                  <a:spcBef>
                    <a:spcPct val="20000"/>
                  </a:spcBef>
                  <a:buFont typeface="+mj-lt"/>
                  <a:buAutoNum type="arabicPeriod"/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For each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compute advantage</a:t>
                </a:r>
              </a:p>
              <a:p>
                <a:pPr marL="457200" lvl="0" indent="-4572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ad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𝐏𝐫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∼[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0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𝐏𝐫</m:t>
                            </m:r>
                          </m:e>
                          <m:lim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∼[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∉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Century Gothic"/>
                </a:endParaRPr>
              </a:p>
              <a:p>
                <a:pPr marL="457200" lvl="0" indent="-4572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rabicPeriod"/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Sort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ad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and pick statistically significant ones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88" y="1026711"/>
                <a:ext cx="10820400" cy="2859489"/>
              </a:xfrm>
              <a:prstGeom prst="rect">
                <a:avLst/>
              </a:prstGeom>
              <a:blipFill>
                <a:blip r:embed="rId2"/>
                <a:stretch>
                  <a:fillRect l="-620" t="-1915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28488" y="4648200"/>
                <a:ext cx="69232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C00000"/>
                    </a:solidFill>
                    <a:latin typeface="+mj-lt"/>
                  </a:rPr>
                  <a:t>Still computationally intensive: requires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+mj-lt"/>
                  </a:rPr>
                  <a:t> (&gt;1,000)</a:t>
                </a:r>
                <a:endParaRPr lang="en-US" sz="2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88" y="4648200"/>
                <a:ext cx="6923242" cy="400110"/>
              </a:xfrm>
              <a:prstGeom prst="rect">
                <a:avLst/>
              </a:prstGeom>
              <a:blipFill>
                <a:blip r:embed="rId3"/>
                <a:stretch>
                  <a:fillRect l="-969" t="-9231" r="-793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9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</p:spPr>
        <p:txBody>
          <a:bodyPr/>
          <a:lstStyle/>
          <a:p>
            <a:r>
              <a:rPr lang="en-US" dirty="0" smtClean="0"/>
              <a:t>Results (MNIST)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3000"/>
            <a:ext cx="2105632" cy="541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177" y="1181100"/>
            <a:ext cx="1992801" cy="533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165860"/>
            <a:ext cx="2028264" cy="5334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66800" y="752050"/>
            <a:ext cx="1725211" cy="378041"/>
            <a:chOff x="1066800" y="752050"/>
            <a:chExt cx="1725211" cy="378041"/>
          </a:xfrm>
        </p:grpSpPr>
        <p:sp>
          <p:nvSpPr>
            <p:cNvPr id="9" name="TextBox 8"/>
            <p:cNvSpPr txBox="1"/>
            <p:nvPr/>
          </p:nvSpPr>
          <p:spPr>
            <a:xfrm>
              <a:off x="1066800" y="7520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+mj-lt"/>
                </a:rPr>
                <a:t>train</a:t>
              </a:r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9800" y="76075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+mj-lt"/>
                </a:rPr>
                <a:t>test</a:t>
              </a:r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33800" y="752050"/>
            <a:ext cx="1725211" cy="378041"/>
            <a:chOff x="1066800" y="752050"/>
            <a:chExt cx="1725211" cy="378041"/>
          </a:xfrm>
        </p:grpSpPr>
        <p:sp>
          <p:nvSpPr>
            <p:cNvPr id="14" name="TextBox 13"/>
            <p:cNvSpPr txBox="1"/>
            <p:nvPr/>
          </p:nvSpPr>
          <p:spPr>
            <a:xfrm>
              <a:off x="1066800" y="7520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+mj-lt"/>
                </a:rPr>
                <a:t>train</a:t>
              </a:r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9800" y="76075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+mj-lt"/>
                </a:rPr>
                <a:t>test</a:t>
              </a:r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71234" y="756404"/>
            <a:ext cx="1725211" cy="378041"/>
            <a:chOff x="1066800" y="752050"/>
            <a:chExt cx="1725211" cy="378041"/>
          </a:xfrm>
        </p:grpSpPr>
        <p:sp>
          <p:nvSpPr>
            <p:cNvPr id="17" name="TextBox 16"/>
            <p:cNvSpPr txBox="1"/>
            <p:nvPr/>
          </p:nvSpPr>
          <p:spPr>
            <a:xfrm>
              <a:off x="1066800" y="7520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+mj-lt"/>
                </a:rPr>
                <a:t>train</a:t>
              </a:r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09800" y="76075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+mj-lt"/>
                </a:rPr>
                <a:t>test</a:t>
              </a:r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8813101" y="858564"/>
            <a:ext cx="3124200" cy="19431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 smtClean="0">
                <a:latin typeface="+mj-lt"/>
              </a:rPr>
              <a:t>MNIST</a:t>
            </a:r>
            <a:r>
              <a:rPr lang="en-US" dirty="0" smtClean="0">
                <a:latin typeface="+mj-lt"/>
              </a:rPr>
              <a:t>: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50,000 train; 10,000 test</a:t>
            </a:r>
          </a:p>
          <a:p>
            <a:r>
              <a:rPr lang="en-US" dirty="0" smtClean="0">
                <a:latin typeface="+mj-lt"/>
              </a:rPr>
              <a:t>10 classes</a:t>
            </a:r>
          </a:p>
          <a:p>
            <a:r>
              <a:rPr lang="en-US" dirty="0" err="1" smtClean="0">
                <a:latin typeface="+mj-lt"/>
              </a:rPr>
              <a:t>Algo</a:t>
            </a:r>
            <a:r>
              <a:rPr lang="en-US" dirty="0" smtClean="0">
                <a:latin typeface="+mj-lt"/>
              </a:rPr>
              <a:t>: SGD on simple CNN</a:t>
            </a:r>
          </a:p>
          <a:p>
            <a:r>
              <a:rPr lang="en-US" dirty="0" smtClean="0">
                <a:latin typeface="+mj-lt"/>
              </a:rPr>
              <a:t>99+% accuracy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07008" y="3258864"/>
            <a:ext cx="3230293" cy="2863013"/>
            <a:chOff x="8707008" y="3258864"/>
            <a:chExt cx="3230293" cy="2863013"/>
          </a:xfrm>
        </p:grpSpPr>
        <p:sp>
          <p:nvSpPr>
            <p:cNvPr id="20" name="TextBox 19"/>
            <p:cNvSpPr txBox="1"/>
            <p:nvPr/>
          </p:nvSpPr>
          <p:spPr>
            <a:xfrm>
              <a:off x="8965429" y="3258864"/>
              <a:ext cx="22461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+mj-lt"/>
                </a:rPr>
                <a:t>70</a:t>
              </a:r>
              <a:r>
                <a:rPr lang="en-US" dirty="0">
                  <a:solidFill>
                    <a:srgbClr val="C00000"/>
                  </a:solidFill>
                  <a:latin typeface="+mj-lt"/>
                </a:rPr>
                <a:t>+</a:t>
              </a:r>
              <a:r>
                <a:rPr lang="en-US" dirty="0" smtClean="0">
                  <a:solidFill>
                    <a:srgbClr val="C00000"/>
                  </a:solidFill>
                  <a:latin typeface="+mj-lt"/>
                </a:rPr>
                <a:t> examples with</a:t>
              </a:r>
            </a:p>
            <a:p>
              <a:r>
                <a:rPr lang="en-US" dirty="0" smtClean="0">
                  <a:solidFill>
                    <a:srgbClr val="C00000"/>
                  </a:solidFill>
                  <a:latin typeface="+mj-lt"/>
                </a:rPr>
                <a:t>&gt;10% advantage</a:t>
              </a:r>
              <a:endParaRPr lang="en-US" dirty="0">
                <a:solidFill>
                  <a:srgbClr val="C00000"/>
                </a:solidFill>
                <a:latin typeface="+mj-lt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7008" y="3962400"/>
              <a:ext cx="3230293" cy="2159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747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2013"/>
          </a:xfrm>
        </p:spPr>
        <p:txBody>
          <a:bodyPr/>
          <a:lstStyle/>
          <a:p>
            <a:r>
              <a:rPr lang="en-US" dirty="0" smtClean="0"/>
              <a:t>(Over?)fitting the dataset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905000" y="693728"/>
            <a:ext cx="7772400" cy="3657600"/>
            <a:chOff x="5638800" y="884272"/>
            <a:chExt cx="6096000" cy="25266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4" t="-407" r="-51624" b="407"/>
            <a:stretch/>
          </p:blipFill>
          <p:spPr>
            <a:xfrm>
              <a:off x="5638800" y="884272"/>
              <a:ext cx="6096000" cy="252667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8722437" y="1991045"/>
              <a:ext cx="2962606" cy="2551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Berlin Sans FB" panose="020E0602020502020306" pitchFamily="34" charset="0"/>
                  <a:ea typeface="+mn-ea"/>
                  <a:cs typeface="+mn-cs"/>
                </a:rPr>
                <a:t>[</a:t>
              </a:r>
              <a:r>
                <a:rPr kumimoji="0" 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Berlin Sans FB" panose="020E0602020502020306" pitchFamily="34" charset="0"/>
                  <a:ea typeface="+mn-ea"/>
                  <a:cs typeface="+mn-cs"/>
                </a:rPr>
                <a:t>Neyshabur,Tomioka,Srebro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Berlin Sans FB" panose="020E0602020502020306" pitchFamily="34" charset="0"/>
                  <a:ea typeface="+mn-ea"/>
                  <a:cs typeface="+mn-cs"/>
                </a:rPr>
                <a:t> ‘15]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867400" y="5241945"/>
            <a:ext cx="6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F5897"/>
              </a:solidFill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3000" y="4572000"/>
            <a:ext cx="9906000" cy="1752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Inception 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Imagenet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 1000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with random labels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Training error: 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9%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Test error: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99.9%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Zhang,Bengio,Hardt,Recht,Vinyals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 ‘17]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52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</p:spPr>
        <p:txBody>
          <a:bodyPr/>
          <a:lstStyle/>
          <a:p>
            <a:r>
              <a:rPr lang="en-US" dirty="0" smtClean="0"/>
              <a:t>Results (CIFAR-10)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B540C-44DA-4F69-89C9-7C8460664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23669" y="773668"/>
            <a:ext cx="1725211" cy="378041"/>
            <a:chOff x="1066800" y="752050"/>
            <a:chExt cx="1725211" cy="378041"/>
          </a:xfrm>
        </p:grpSpPr>
        <p:sp>
          <p:nvSpPr>
            <p:cNvPr id="9" name="TextBox 8"/>
            <p:cNvSpPr txBox="1"/>
            <p:nvPr/>
          </p:nvSpPr>
          <p:spPr>
            <a:xfrm>
              <a:off x="1066800" y="7520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train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9800" y="76075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test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90669" y="773668"/>
            <a:ext cx="1725211" cy="378041"/>
            <a:chOff x="1066800" y="752050"/>
            <a:chExt cx="1725211" cy="378041"/>
          </a:xfrm>
        </p:grpSpPr>
        <p:sp>
          <p:nvSpPr>
            <p:cNvPr id="14" name="TextBox 13"/>
            <p:cNvSpPr txBox="1"/>
            <p:nvPr/>
          </p:nvSpPr>
          <p:spPr>
            <a:xfrm>
              <a:off x="1066800" y="7520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train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9800" y="76075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test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53142" y="771491"/>
            <a:ext cx="1725211" cy="378041"/>
            <a:chOff x="1066800" y="752050"/>
            <a:chExt cx="1725211" cy="378041"/>
          </a:xfrm>
        </p:grpSpPr>
        <p:sp>
          <p:nvSpPr>
            <p:cNvPr id="17" name="TextBox 16"/>
            <p:cNvSpPr txBox="1"/>
            <p:nvPr/>
          </p:nvSpPr>
          <p:spPr>
            <a:xfrm>
              <a:off x="1066800" y="7520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train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09800" y="76075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test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8389382" y="832972"/>
            <a:ext cx="3261077" cy="20626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CIFAR-10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50,000 train; 10,000 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10 classes</a:t>
            </a:r>
          </a:p>
          <a:p>
            <a:pPr lvl="0"/>
            <a:r>
              <a:rPr lang="en-US" dirty="0" err="1">
                <a:solidFill>
                  <a:prstClr val="black"/>
                </a:solidFill>
                <a:latin typeface="Century Gothic"/>
              </a:rPr>
              <a:t>Algo</a:t>
            </a:r>
            <a:r>
              <a:rPr lang="en-US" dirty="0">
                <a:solidFill>
                  <a:prstClr val="black"/>
                </a:solidFill>
                <a:latin typeface="Century Gothic"/>
              </a:rPr>
              <a:t>: SGD on </a:t>
            </a:r>
            <a:r>
              <a:rPr lang="en-US" dirty="0" smtClean="0">
                <a:solidFill>
                  <a:prstClr val="black"/>
                </a:solidFill>
                <a:latin typeface="Century Gothic"/>
              </a:rPr>
              <a:t>Inception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87% accuracy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15400" y="3183545"/>
            <a:ext cx="2374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C00000"/>
                </a:solidFill>
                <a:latin typeface="Century Gothic"/>
              </a:rPr>
              <a:t>170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+ examples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&gt;10% advantage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98" y="1143000"/>
            <a:ext cx="1982011" cy="5421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843" y="1172391"/>
            <a:ext cx="1995785" cy="5391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68" y="1172391"/>
            <a:ext cx="2138188" cy="5450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093" y="3877469"/>
            <a:ext cx="3770982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2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</p:spPr>
        <p:txBody>
          <a:bodyPr/>
          <a:lstStyle/>
          <a:p>
            <a:r>
              <a:rPr lang="en-US" dirty="0" smtClean="0"/>
              <a:t>Results (CIFAR-100)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B540C-44DA-4F69-89C9-7C8460664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066800" y="752050"/>
            <a:ext cx="1725211" cy="378041"/>
            <a:chOff x="1066800" y="752050"/>
            <a:chExt cx="1725211" cy="378041"/>
          </a:xfrm>
        </p:grpSpPr>
        <p:sp>
          <p:nvSpPr>
            <p:cNvPr id="9" name="TextBox 8"/>
            <p:cNvSpPr txBox="1"/>
            <p:nvPr/>
          </p:nvSpPr>
          <p:spPr>
            <a:xfrm>
              <a:off x="1066800" y="7520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train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9800" y="76075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test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33800" y="752050"/>
            <a:ext cx="1725211" cy="378041"/>
            <a:chOff x="1066800" y="752050"/>
            <a:chExt cx="1725211" cy="378041"/>
          </a:xfrm>
        </p:grpSpPr>
        <p:sp>
          <p:nvSpPr>
            <p:cNvPr id="14" name="TextBox 13"/>
            <p:cNvSpPr txBox="1"/>
            <p:nvPr/>
          </p:nvSpPr>
          <p:spPr>
            <a:xfrm>
              <a:off x="1066800" y="7520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train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9800" y="76075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test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71234" y="756404"/>
            <a:ext cx="1725211" cy="378041"/>
            <a:chOff x="1066800" y="752050"/>
            <a:chExt cx="1725211" cy="378041"/>
          </a:xfrm>
        </p:grpSpPr>
        <p:sp>
          <p:nvSpPr>
            <p:cNvPr id="17" name="TextBox 16"/>
            <p:cNvSpPr txBox="1"/>
            <p:nvPr/>
          </p:nvSpPr>
          <p:spPr>
            <a:xfrm>
              <a:off x="1066800" y="7520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train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09800" y="76075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test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9008668" y="875219"/>
            <a:ext cx="2971800" cy="20193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CIFAR-100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50,000 train; 10,000 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100 classes</a:t>
            </a:r>
          </a:p>
          <a:p>
            <a:pPr>
              <a:defRPr/>
            </a:pPr>
            <a:r>
              <a:rPr lang="en-US" dirty="0" err="1">
                <a:solidFill>
                  <a:prstClr val="black"/>
                </a:solidFill>
                <a:latin typeface="Century Gothic"/>
              </a:rPr>
              <a:t>Algo</a:t>
            </a:r>
            <a:r>
              <a:rPr lang="en-US" dirty="0">
                <a:solidFill>
                  <a:prstClr val="black"/>
                </a:solidFill>
                <a:latin typeface="Century Gothic"/>
              </a:rPr>
              <a:t>: SGD on </a:t>
            </a:r>
            <a:r>
              <a:rPr lang="en-US" dirty="0" smtClean="0">
                <a:solidFill>
                  <a:prstClr val="black"/>
                </a:solidFill>
                <a:latin typeface="Century Gothic"/>
              </a:rPr>
              <a:t>Inception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black"/>
                </a:solidFill>
                <a:latin typeface="Century Gothic"/>
              </a:rPr>
              <a:t>62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+% accuracy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235155" y="3227986"/>
            <a:ext cx="2374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C00000"/>
                </a:solidFill>
                <a:latin typeface="Century Gothic"/>
              </a:rPr>
              <a:t>700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+ examples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&gt;10% advantage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87632"/>
            <a:ext cx="1976359" cy="5429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49" y="1121382"/>
            <a:ext cx="2132508" cy="55058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09" y="1130090"/>
            <a:ext cx="2074639" cy="54192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89" y="4078299"/>
            <a:ext cx="3318679" cy="211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2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1"/>
            <a:ext cx="10972800" cy="5029199"/>
          </a:xfrm>
        </p:spPr>
        <p:txBody>
          <a:bodyPr>
            <a:normAutofit/>
          </a:bodyPr>
          <a:lstStyle/>
          <a:p>
            <a:r>
              <a:rPr lang="en-US" dirty="0" smtClean="0"/>
              <a:t>Label memorization is not explained by prior work</a:t>
            </a:r>
          </a:p>
          <a:p>
            <a:r>
              <a:rPr lang="en-US" dirty="0" smtClean="0"/>
              <a:t>New theory: long-tailed subpopulation frequencies</a:t>
            </a:r>
          </a:p>
          <a:p>
            <a:r>
              <a:rPr lang="en-US" dirty="0" smtClean="0"/>
              <a:t>Memorization is necessary </a:t>
            </a:r>
            <a:r>
              <a:rPr lang="en-US" dirty="0"/>
              <a:t>for optimal </a:t>
            </a:r>
            <a:r>
              <a:rPr lang="en-US" dirty="0" smtClean="0"/>
              <a:t>generalization</a:t>
            </a:r>
          </a:p>
          <a:p>
            <a:pPr lvl="1"/>
            <a:r>
              <a:rPr lang="en-US" dirty="0"/>
              <a:t>Not algorithm </a:t>
            </a:r>
            <a:r>
              <a:rPr lang="en-US" dirty="0" smtClean="0"/>
              <a:t>specific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800" b="1" dirty="0" smtClean="0"/>
              <a:t>Future work</a:t>
            </a:r>
            <a:endParaRPr lang="en-US" b="1" dirty="0" smtClean="0"/>
          </a:p>
          <a:p>
            <a:r>
              <a:rPr lang="en-US" dirty="0" smtClean="0"/>
              <a:t>More faithful theoretical models</a:t>
            </a:r>
          </a:p>
          <a:p>
            <a:r>
              <a:rPr lang="en-US" dirty="0" smtClean="0"/>
              <a:t>Insights for better learning algorithms</a:t>
            </a:r>
          </a:p>
          <a:p>
            <a:r>
              <a:rPr lang="en-US" dirty="0" smtClean="0"/>
              <a:t>Implications for privacy and fairness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3" descr="C:\Users\vitaly\AppData\Local\Microsoft\Windows\Temporary Internet Files\Content.IE5\G49OVCOI\MC90044190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819400"/>
            <a:ext cx="3433560" cy="405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78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theory?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500" y="987994"/>
                <a:ext cx="10134600" cy="11429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   Generalization error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err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err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err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987994"/>
                <a:ext cx="10134600" cy="1142999"/>
              </a:xfrm>
              <a:blipFill>
                <a:blip r:embed="rId3"/>
                <a:stretch>
                  <a:fillRect t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5524" y="987994"/>
            <a:ext cx="3346075" cy="584775"/>
            <a:chOff x="4121524" y="979854"/>
            <a:chExt cx="3346075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4121524" y="979854"/>
              <a:ext cx="10807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Bahnschrift Light" panose="020B0502040204020203" pitchFamily="34" charset="0"/>
                </a:rPr>
                <a:t>e</a:t>
              </a:r>
              <a:r>
                <a:rPr lang="en-US" sz="1600" dirty="0" smtClean="0">
                  <a:solidFill>
                    <a:srgbClr val="C00000"/>
                  </a:solidFill>
                  <a:latin typeface="Bahnschrift Light" panose="020B0502040204020203" pitchFamily="34" charset="0"/>
                </a:rPr>
                <a:t>mpirical </a:t>
              </a:r>
            </a:p>
            <a:p>
              <a:r>
                <a:rPr lang="en-US" sz="1600" dirty="0" smtClean="0">
                  <a:solidFill>
                    <a:srgbClr val="C00000"/>
                  </a:solidFill>
                  <a:latin typeface="Bahnschrift Light" panose="020B0502040204020203" pitchFamily="34" charset="0"/>
                </a:rPr>
                <a:t>error</a:t>
              </a:r>
              <a:endParaRPr lang="en-US" sz="1600" dirty="0">
                <a:solidFill>
                  <a:srgbClr val="C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10199" y="1004263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C00000"/>
                  </a:solidFill>
                  <a:latin typeface="Bahnschrift Light" panose="020B0502040204020203" pitchFamily="34" charset="0"/>
                </a:rPr>
                <a:t>generalization gap</a:t>
              </a:r>
              <a:endParaRPr lang="en-US" sz="1600" dirty="0">
                <a:solidFill>
                  <a:srgbClr val="C00000"/>
                </a:solidFill>
                <a:latin typeface="Bahnschrift Light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 rot="16200000">
                <a:off x="7649747" y="2040007"/>
                <a:ext cx="6263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649747" y="2040007"/>
                <a:ext cx="62630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29852" y="5548950"/>
            <a:ext cx="8977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Why are modern ML algorithms tuned to memorize labels?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9852" y="3974694"/>
                <a:ext cx="10887083" cy="580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entury Gothic"/>
                  </a:rPr>
                  <a:t>Standard approach</a:t>
                </a:r>
                <a:r>
                  <a:rPr lang="en-US" sz="20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entury Gothic"/>
                  </a:rPr>
                  <a:t>: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argmin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err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proxy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+mj-lt"/>
                  </a:rPr>
                  <a:t>  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52" y="3974694"/>
                <a:ext cx="10887083" cy="580736"/>
              </a:xfrm>
              <a:prstGeom prst="rect">
                <a:avLst/>
              </a:prstGeom>
              <a:blipFill>
                <a:blip r:embed="rId5"/>
                <a:stretch>
                  <a:fillRect l="-84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5988424" y="2645546"/>
            <a:ext cx="3993776" cy="859654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prstClr val="black"/>
                </a:solidFill>
                <a:latin typeface="Century Gothic"/>
              </a:rPr>
              <a:t>Proxy</a:t>
            </a:r>
            <a:r>
              <a:rPr lang="en-US" sz="2000" dirty="0">
                <a:solidFill>
                  <a:prstClr val="black"/>
                </a:solidFill>
                <a:latin typeface="Century Gothic"/>
              </a:rPr>
              <a:t>: </a:t>
            </a:r>
            <a:r>
              <a:rPr lang="en-US" sz="2000" dirty="0" smtClean="0">
                <a:solidFill>
                  <a:prstClr val="black"/>
                </a:solidFill>
                <a:latin typeface="Century Gothic"/>
              </a:rPr>
              <a:t>VC-dim, </a:t>
            </a:r>
            <a:r>
              <a:rPr lang="en-US" sz="2000" dirty="0" err="1">
                <a:solidFill>
                  <a:prstClr val="black"/>
                </a:solidFill>
                <a:latin typeface="Century Gothic"/>
              </a:rPr>
              <a:t>Rademacher</a:t>
            </a:r>
            <a:r>
              <a:rPr lang="en-US" sz="2000" dirty="0">
                <a:solidFill>
                  <a:prstClr val="black"/>
                </a:solidFill>
                <a:latin typeface="Century Gothic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entury Gothic"/>
              </a:rPr>
              <a:t>complexity, stability, </a:t>
            </a:r>
            <a:r>
              <a:rPr lang="en-US" sz="2000" dirty="0" err="1" smtClean="0">
                <a:solidFill>
                  <a:prstClr val="black"/>
                </a:solidFill>
                <a:latin typeface="Century Gothic"/>
              </a:rPr>
              <a:t>etc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29852" y="4791564"/>
                <a:ext cx="48269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+mj-lt"/>
                  </a:rPr>
                  <a:t>To fit noise/outliers need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400" dirty="0" smtClean="0">
                    <a:latin typeface="+mj-lt"/>
                  </a:rPr>
                  <a:t>!</a:t>
                </a: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52" y="4791564"/>
                <a:ext cx="4826962" cy="461665"/>
              </a:xfrm>
              <a:prstGeom prst="rect">
                <a:avLst/>
              </a:prstGeom>
              <a:blipFill>
                <a:blip r:embed="rId6"/>
                <a:stretch>
                  <a:fillRect l="-189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79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4" grpId="0"/>
      <p:bldP spid="19" grpId="0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</p:spPr>
        <p:txBody>
          <a:bodyPr/>
          <a:lstStyle/>
          <a:p>
            <a:r>
              <a:rPr lang="en-US" dirty="0" smtClean="0"/>
              <a:t>Related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1"/>
            <a:ext cx="8610600" cy="495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Bounds on the generalization gap for DNNs</a:t>
            </a:r>
            <a:endParaRPr lang="en-US" sz="2000" b="1" dirty="0"/>
          </a:p>
          <a:p>
            <a:r>
              <a:rPr lang="en-US" sz="1800" dirty="0"/>
              <a:t>Norm/margin-based, </a:t>
            </a:r>
            <a:r>
              <a:rPr lang="en-US" sz="1800" dirty="0" err="1" smtClean="0"/>
              <a:t>stabiIity</a:t>
            </a:r>
            <a:r>
              <a:rPr lang="en-US" sz="1800" dirty="0" smtClean="0"/>
              <a:t>, description length, PAC-Bayes etc.</a:t>
            </a:r>
          </a:p>
          <a:p>
            <a:r>
              <a:rPr lang="en-US" sz="1800" dirty="0" smtClean="0"/>
              <a:t>Implicit/algorithmic </a:t>
            </a:r>
            <a:r>
              <a:rPr lang="en-US" sz="1800" dirty="0"/>
              <a:t>regularization</a:t>
            </a: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000" b="1" dirty="0" smtClean="0"/>
              <a:t>Generalization of interpolating methods</a:t>
            </a:r>
          </a:p>
          <a:p>
            <a:r>
              <a:rPr lang="en-US" sz="1800" dirty="0" smtClean="0"/>
              <a:t>Interpolation may be “harmless”</a:t>
            </a:r>
          </a:p>
          <a:p>
            <a:r>
              <a:rPr lang="en-US" sz="1800" dirty="0" smtClean="0">
                <a:solidFill>
                  <a:srgbClr val="C00000"/>
                </a:solidFill>
              </a:rPr>
              <a:t>Does </a:t>
            </a:r>
            <a:r>
              <a:rPr lang="en-US" sz="1800" dirty="0">
                <a:solidFill>
                  <a:srgbClr val="C00000"/>
                </a:solidFill>
              </a:rPr>
              <a:t>not address the “</a:t>
            </a:r>
            <a:r>
              <a:rPr lang="en-US" sz="1800" b="1" dirty="0">
                <a:solidFill>
                  <a:srgbClr val="C00000"/>
                </a:solidFill>
              </a:rPr>
              <a:t>why?</a:t>
            </a:r>
            <a:r>
              <a:rPr lang="en-US" sz="1800" dirty="0">
                <a:solidFill>
                  <a:srgbClr val="C00000"/>
                </a:solidFill>
              </a:rPr>
              <a:t>” </a:t>
            </a:r>
            <a:r>
              <a:rPr lang="en-US" sz="1800" dirty="0" smtClean="0">
                <a:solidFill>
                  <a:srgbClr val="C00000"/>
                </a:solidFill>
              </a:rPr>
              <a:t>question</a:t>
            </a:r>
          </a:p>
          <a:p>
            <a:r>
              <a:rPr lang="en-US" sz="1800" dirty="0">
                <a:solidFill>
                  <a:srgbClr val="C00000"/>
                </a:solidFill>
              </a:rPr>
              <a:t>Memorization also happens without </a:t>
            </a:r>
            <a:r>
              <a:rPr lang="en-US" sz="1800" dirty="0" smtClean="0">
                <a:solidFill>
                  <a:srgbClr val="C00000"/>
                </a:solidFill>
              </a:rPr>
              <a:t>interpolation</a:t>
            </a:r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r>
              <a:rPr lang="en-US" sz="2000" b="1" dirty="0"/>
              <a:t>A</a:t>
            </a:r>
            <a:r>
              <a:rPr lang="en-US" sz="2000" b="1" dirty="0" smtClean="0"/>
              <a:t>dvantages </a:t>
            </a:r>
            <a:r>
              <a:rPr lang="en-US" sz="2000" b="1" dirty="0"/>
              <a:t>of </a:t>
            </a:r>
            <a:r>
              <a:rPr lang="en-US" sz="2000" b="1" dirty="0" smtClean="0"/>
              <a:t>interpolation</a:t>
            </a:r>
          </a:p>
          <a:p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Overparametrization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is useful</a:t>
            </a:r>
          </a:p>
          <a:p>
            <a:r>
              <a:rPr lang="en-US" sz="1800" dirty="0">
                <a:solidFill>
                  <a:srgbClr val="C00000"/>
                </a:solidFill>
              </a:rPr>
              <a:t>D</a:t>
            </a:r>
            <a:r>
              <a:rPr lang="en-US" sz="1800" dirty="0" smtClean="0">
                <a:solidFill>
                  <a:srgbClr val="C00000"/>
                </a:solidFill>
              </a:rPr>
              <a:t>oes </a:t>
            </a:r>
            <a:r>
              <a:rPr lang="en-US" sz="1800" dirty="0">
                <a:solidFill>
                  <a:srgbClr val="C00000"/>
                </a:solidFill>
              </a:rPr>
              <a:t>not imply </a:t>
            </a:r>
            <a:r>
              <a:rPr lang="en-US" sz="1800" dirty="0" smtClean="0">
                <a:solidFill>
                  <a:srgbClr val="C00000"/>
                </a:solidFill>
              </a:rPr>
              <a:t>interpolation</a:t>
            </a: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SGD 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converges faster on some convex realizable problems</a:t>
            </a:r>
          </a:p>
          <a:p>
            <a:r>
              <a:rPr lang="en-US" sz="1800" dirty="0" smtClean="0">
                <a:solidFill>
                  <a:srgbClr val="C00000"/>
                </a:solidFill>
              </a:rPr>
              <a:t>Little empirical support in the context of DNNs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6176" y="1534179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[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Schapire,Freund,Bartlett,Lee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’98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;</a:t>
            </a:r>
          </a:p>
          <a:p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Neyshabur,Tomioka,Srebro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’15; 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….]</a:t>
            </a:r>
            <a:endParaRPr lang="en-US" sz="1400" dirty="0">
              <a:solidFill>
                <a:schemeClr val="tx2"/>
              </a:solidFill>
              <a:latin typeface="Berlin Sans FB" panose="020E0602020502020306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6176" y="2514600"/>
            <a:ext cx="38603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[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Cover,Hart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’67; 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Belkin,Hsu,Mitra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‘18; </a:t>
            </a:r>
            <a:endParaRPr lang="en-US" sz="1400" dirty="0" smtClean="0">
              <a:solidFill>
                <a:schemeClr val="tx2"/>
              </a:solidFill>
              <a:latin typeface="Berlin Sans FB" panose="020E0602020502020306" pitchFamily="34" charset="0"/>
            </a:endParaRPr>
          </a:p>
          <a:p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Liang,Rakhlin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’18; 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Belkin,Rakhlin,Tsybakov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’19; </a:t>
            </a:r>
            <a:endParaRPr lang="en-US" sz="1400" dirty="0" smtClean="0">
              <a:solidFill>
                <a:schemeClr val="tx2"/>
              </a:solidFill>
              <a:latin typeface="Berlin Sans FB" panose="020E0602020502020306" pitchFamily="34" charset="0"/>
            </a:endParaRPr>
          </a:p>
          <a:p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Belkin,Hsu,Xu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’19; </a:t>
            </a:r>
            <a:r>
              <a:rPr lang="en-US" sz="1400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Bartlett,Long,Lugosi,Tsigler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‘19; </a:t>
            </a:r>
            <a:endParaRPr lang="en-US" sz="1400" dirty="0" smtClean="0">
              <a:solidFill>
                <a:schemeClr val="tx2"/>
              </a:solidFill>
              <a:latin typeface="Berlin Sans FB" panose="020E0602020502020306" pitchFamily="34" charset="0"/>
            </a:endParaRPr>
          </a:p>
          <a:p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Hastie,Montanari,Rosset,Tibshirani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’19; </a:t>
            </a:r>
            <a:endParaRPr lang="en-US" sz="1400" dirty="0" smtClean="0">
              <a:solidFill>
                <a:schemeClr val="tx2"/>
              </a:solidFill>
              <a:latin typeface="Berlin Sans FB" panose="020E0602020502020306" pitchFamily="34" charset="0"/>
            </a:endParaRPr>
          </a:p>
          <a:p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Muthukumar,Vodrahalli,Sahai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‘19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….]</a:t>
            </a:r>
            <a:endParaRPr lang="en-US" sz="1400" dirty="0">
              <a:solidFill>
                <a:schemeClr val="tx2"/>
              </a:solidFill>
              <a:latin typeface="Berlin Sans FB" panose="020E0602020502020306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74021" y="520517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[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Ma,Bassily,Belkin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’18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]</a:t>
            </a:r>
            <a:endParaRPr lang="en-US" sz="1400" dirty="0">
              <a:solidFill>
                <a:schemeClr val="tx2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7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3752"/>
          </a:xfrm>
        </p:spPr>
        <p:txBody>
          <a:bodyPr/>
          <a:lstStyle/>
          <a:p>
            <a:r>
              <a:rPr lang="en-US" dirty="0" smtClean="0"/>
              <a:t>Hard rare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285258" y="744561"/>
            <a:ext cx="3033203" cy="5635752"/>
            <a:chOff x="1285258" y="744561"/>
            <a:chExt cx="3033203" cy="56357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574" y="4241426"/>
              <a:ext cx="1124008" cy="112400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374" y="2934539"/>
              <a:ext cx="1130358" cy="112400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600200"/>
              <a:ext cx="1124008" cy="111765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498" y="5535720"/>
              <a:ext cx="1162110" cy="84459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285258" y="744561"/>
              <a:ext cx="3033203" cy="815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      </a:t>
              </a:r>
              <a:r>
                <a:rPr lang="en-US" sz="2000" dirty="0" smtClean="0">
                  <a:latin typeface="+mj-lt"/>
                </a:rPr>
                <a:t>CIFAR-10 </a:t>
              </a:r>
              <a:r>
                <a:rPr lang="en-US" sz="2000" b="1" dirty="0" smtClean="0">
                  <a:latin typeface="+mj-lt"/>
                </a:rPr>
                <a:t>truck</a:t>
              </a:r>
              <a:r>
                <a:rPr lang="en-US" sz="2000" dirty="0" smtClean="0">
                  <a:latin typeface="+mj-lt"/>
                </a:rPr>
                <a:t> class</a:t>
              </a:r>
              <a:endParaRPr lang="en-US" dirty="0" smtClean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+mj-lt"/>
                </a:rPr>
                <a:t>t</a:t>
              </a:r>
              <a:r>
                <a:rPr lang="en-US" dirty="0" smtClean="0">
                  <a:latin typeface="+mj-lt"/>
                </a:rPr>
                <a:t>raining set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74912" y="1109771"/>
            <a:ext cx="4090252" cy="5114945"/>
            <a:chOff x="574912" y="1109771"/>
            <a:chExt cx="4090252" cy="51149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7653" y="1600200"/>
              <a:ext cx="1187511" cy="108590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0869" y="4241426"/>
              <a:ext cx="1056192" cy="105619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588743" y="1109771"/>
              <a:ext cx="96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t</a:t>
              </a:r>
              <a:r>
                <a:rPr lang="en-US" dirty="0" smtClean="0">
                  <a:latin typeface="+mj-lt"/>
                </a:rPr>
                <a:t>est set</a:t>
              </a:r>
              <a:endParaRPr lang="en-US" dirty="0">
                <a:latin typeface="+mj-lt"/>
              </a:endParaRPr>
            </a:p>
          </p:txBody>
        </p:sp>
        <p:pic>
          <p:nvPicPr>
            <p:cNvPr id="15" name="Picture 14" descr="edtech | ETMOOC Blog Hub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56" y="1944123"/>
              <a:ext cx="442912" cy="398060"/>
            </a:xfrm>
            <a:prstGeom prst="rect">
              <a:avLst/>
            </a:prstGeom>
          </p:spPr>
        </p:pic>
        <p:pic>
          <p:nvPicPr>
            <p:cNvPr id="16" name="Picture 15" descr="edtech | ETMOOC Blog Hub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56" y="4604400"/>
              <a:ext cx="442912" cy="398060"/>
            </a:xfrm>
            <a:prstGeom prst="rect">
              <a:avLst/>
            </a:prstGeom>
          </p:spPr>
        </p:pic>
        <p:pic>
          <p:nvPicPr>
            <p:cNvPr id="17" name="Picture 16" descr="wpf - How to create a &quot;Cross&quot; as a template to Checkbox ...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12" y="3242343"/>
              <a:ext cx="533400" cy="533400"/>
            </a:xfrm>
            <a:prstGeom prst="rect">
              <a:avLst/>
            </a:prstGeom>
          </p:spPr>
        </p:pic>
        <p:pic>
          <p:nvPicPr>
            <p:cNvPr id="18" name="Picture 17" descr="wpf - How to create a &quot;Cross&quot; as a template to Checkbox ...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12" y="5691316"/>
              <a:ext cx="5334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658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9600"/>
          </a:xfrm>
        </p:spPr>
        <p:txBody>
          <a:bodyPr/>
          <a:lstStyle/>
          <a:p>
            <a:r>
              <a:rPr lang="en-US" dirty="0" smtClean="0"/>
              <a:t>Subpopulations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57200" y="740344"/>
            <a:ext cx="11170935" cy="3620161"/>
            <a:chOff x="457200" y="740344"/>
            <a:chExt cx="11170935" cy="36201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219200"/>
              <a:ext cx="4680682" cy="838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1199378"/>
              <a:ext cx="6096000" cy="8580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450" y="2275040"/>
              <a:ext cx="3599685" cy="85596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279554"/>
              <a:ext cx="7201190" cy="8469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505201"/>
              <a:ext cx="7240626" cy="8382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6054" y="3505201"/>
              <a:ext cx="3552081" cy="85530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16422" y="740344"/>
              <a:ext cx="19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CIFAR-10 birds</a:t>
              </a:r>
              <a:endParaRPr lang="en-US" sz="2000" dirty="0"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85800" y="4717597"/>
                <a:ext cx="9885378" cy="10882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chemeClr val="tx1"/>
                    </a:solidFill>
                    <a:latin typeface="Century Gothic"/>
                  </a:rPr>
                  <a:t>Examples from low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entury Gothic"/>
                  </a:rPr>
                  <a:t> frequency subpopulations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Century Gothic"/>
                  </a:rPr>
                  <a:t>may be hard</a:t>
                </a:r>
                <a:endParaRPr lang="en-US" sz="2400" dirty="0">
                  <a:solidFill>
                    <a:schemeClr val="tx1"/>
                  </a:solidFill>
                  <a:latin typeface="Century Gothic"/>
                </a:endParaRPr>
              </a:p>
              <a:p>
                <a:pPr lvl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chemeClr val="tx1"/>
                    </a:solidFill>
                    <a:latin typeface="Century Gothic"/>
                  </a:rPr>
                  <a:t> to distinguish from noise and outliers</a:t>
                </a:r>
                <a:endParaRPr lang="en-US" sz="2400" dirty="0">
                  <a:solidFill>
                    <a:schemeClr val="tx1"/>
                  </a:solidFill>
                  <a:latin typeface="Century Gothic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717597"/>
                <a:ext cx="9885378" cy="1088247"/>
              </a:xfrm>
              <a:prstGeom prst="rect">
                <a:avLst/>
              </a:prstGeom>
              <a:blipFill>
                <a:blip r:embed="rId8"/>
                <a:stretch>
                  <a:fillRect l="-987"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35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tail rears its head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399" y="512075"/>
                <a:ext cx="11887200" cy="192632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 smtClean="0"/>
                  <a:t>                          </a:t>
                </a:r>
              </a:p>
              <a:p>
                <a:pPr marL="0" indent="0" algn="ctr">
                  <a:buNone/>
                </a:pPr>
                <a:r>
                  <a:rPr lang="en-US" dirty="0" smtClean="0">
                    <a:solidFill>
                      <a:schemeClr val="tx1"/>
                    </a:solidFill>
                  </a:rPr>
                  <a:t>Long-tail: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frequencies can make up a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significant fraction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:r>
                  <a:rPr lang="en-US" dirty="0" smtClean="0">
                    <a:solidFill>
                      <a:srgbClr val="C00000"/>
                    </a:solidFill>
                  </a:rPr>
                  <a:t>of the whole population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399" y="512075"/>
                <a:ext cx="11887200" cy="19263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590800"/>
            <a:ext cx="3581400" cy="3297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71617" y="5910242"/>
                <a:ext cx="19227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+mj-lt"/>
                  </a:rPr>
                  <a:t>Zipf distribution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m:rPr>
                          <m:nor/>
                        </m:rPr>
                        <a:rPr lang="en-US" dirty="0"/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en-US" dirty="0"/>
                        <m:t>]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∝1/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617" y="5910242"/>
                <a:ext cx="1922770" cy="646331"/>
              </a:xfrm>
              <a:prstGeom prst="rect">
                <a:avLst/>
              </a:prstGeom>
              <a:blipFill>
                <a:blip r:embed="rId4"/>
                <a:stretch>
                  <a:fillRect l="-2857" t="-5660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58000" y="4038600"/>
                <a:ext cx="3810000" cy="10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 smtClean="0">
                    <a:latin typeface="+mj-lt"/>
                  </a:rPr>
                  <a:t>For</a:t>
                </a:r>
                <a:r>
                  <a:rPr lang="en-US" sz="20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weight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b>
                          </m:sSub>
                        </m:e>
                        <m:lim/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4038600"/>
                <a:ext cx="3810000" cy="1091646"/>
              </a:xfrm>
              <a:prstGeom prst="rect">
                <a:avLst/>
              </a:prstGeom>
              <a:blipFill>
                <a:blip r:embed="rId5"/>
                <a:stretch>
                  <a:fillRect l="-1600" t="-4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60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Long-tailed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707" y="2057400"/>
            <a:ext cx="5211862" cy="2297655"/>
          </a:xfrm>
        </p:spPr>
      </p:pic>
      <p:grpSp>
        <p:nvGrpSpPr>
          <p:cNvPr id="3" name="Group 2"/>
          <p:cNvGrpSpPr/>
          <p:nvPr/>
        </p:nvGrpSpPr>
        <p:grpSpPr>
          <a:xfrm>
            <a:off x="-33270" y="1315821"/>
            <a:ext cx="6815070" cy="6291181"/>
            <a:chOff x="-33270" y="1315821"/>
            <a:chExt cx="6815070" cy="62911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64" b="-48564"/>
            <a:stretch/>
          </p:blipFill>
          <p:spPr>
            <a:xfrm>
              <a:off x="-33270" y="1752599"/>
              <a:ext cx="6815070" cy="585440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828800" y="1315821"/>
              <a:ext cx="30187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Additional annotations</a:t>
              </a:r>
              <a:endParaRPr lang="en-US" sz="2000" dirty="0">
                <a:latin typeface="+mj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7924800" y="4912693"/>
            <a:ext cx="2933816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900" dirty="0">
                <a:solidFill>
                  <a:schemeClr val="tx2"/>
                </a:solidFill>
                <a:latin typeface="Berlin Sans FB" panose="020E0602020502020306" pitchFamily="34" charset="0"/>
              </a:rPr>
              <a:t>[</a:t>
            </a:r>
            <a:r>
              <a:rPr lang="en-US" sz="1900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Babbar,Scholkopf</a:t>
            </a:r>
            <a:r>
              <a:rPr lang="en-US" sz="19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‘19]</a:t>
            </a:r>
            <a:endParaRPr lang="en-US" sz="1900" dirty="0">
              <a:solidFill>
                <a:schemeClr val="tx2"/>
              </a:solidFill>
              <a:latin typeface="Berlin Sans FB" panose="020E0602020502020306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8400" y="4953000"/>
            <a:ext cx="308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[Zhu</a:t>
            </a:r>
            <a:r>
              <a:rPr lang="en-US" dirty="0">
                <a:solidFill>
                  <a:schemeClr val="tx2"/>
                </a:solidFill>
                <a:latin typeface="Berlin Sans FB" panose="020E0602020502020306" pitchFamily="34" charset="0"/>
              </a:rPr>
              <a:t>, </a:t>
            </a:r>
            <a:r>
              <a:rPr lang="en-US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Anguelov</a:t>
            </a:r>
            <a:r>
              <a:rPr lang="en-US" dirty="0">
                <a:solidFill>
                  <a:schemeClr val="tx2"/>
                </a:solidFill>
                <a:latin typeface="Berlin Sans FB" panose="020E0602020502020306" pitchFamily="34" charset="0"/>
              </a:rPr>
              <a:t>, </a:t>
            </a:r>
            <a:r>
              <a:rPr lang="en-US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Ramanan</a:t>
            </a:r>
            <a:r>
              <a:rPr lang="en-US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’14]</a:t>
            </a:r>
            <a:endParaRPr lang="en-US" dirty="0">
              <a:solidFill>
                <a:schemeClr val="tx2"/>
              </a:solidFill>
              <a:latin typeface="Berlin Sans FB" panose="020E0602020502020306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67600" y="1315821"/>
            <a:ext cx="3653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Extreme multiclass problems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647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and memorization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73" y="3681540"/>
            <a:ext cx="11049000" cy="7305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57200" y="2205425"/>
            <a:ext cx="11049001" cy="2900357"/>
            <a:chOff x="446327" y="1600087"/>
            <a:chExt cx="11049001" cy="290035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27" y="2005100"/>
              <a:ext cx="11049001" cy="73051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511271" y="4131112"/>
              <a:ext cx="31694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dirty="0">
                  <a:solidFill>
                    <a:srgbClr val="2F5897"/>
                  </a:solidFill>
                  <a:latin typeface="Berlin Sans FB" panose="020E0602020502020306" pitchFamily="34" charset="0"/>
                </a:rPr>
                <a:t>[</a:t>
              </a:r>
              <a:r>
                <a:rPr lang="en-US" dirty="0" err="1" smtClean="0">
                  <a:solidFill>
                    <a:srgbClr val="2F5897"/>
                  </a:solidFill>
                  <a:latin typeface="Berlin Sans FB" panose="020E0602020502020306" pitchFamily="34" charset="0"/>
                </a:rPr>
                <a:t>Carlini,Erlingsson,Papernot</a:t>
              </a:r>
              <a:r>
                <a:rPr lang="en-US" dirty="0" smtClean="0">
                  <a:solidFill>
                    <a:srgbClr val="2F5897"/>
                  </a:solidFill>
                  <a:latin typeface="Berlin Sans FB" panose="020E0602020502020306" pitchFamily="34" charset="0"/>
                </a:rPr>
                <a:t> ’18]</a:t>
              </a:r>
              <a:endParaRPr lang="en-US" dirty="0">
                <a:solidFill>
                  <a:srgbClr val="2F5897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08200" y="1600087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least accurate</a:t>
              </a:r>
              <a:endParaRPr lang="en-US" dirty="0"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23200" y="1604393"/>
              <a:ext cx="1835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m</a:t>
              </a:r>
              <a:r>
                <a:rPr lang="en-US" dirty="0" smtClean="0">
                  <a:latin typeface="+mj-lt"/>
                </a:rPr>
                <a:t>ost accurate</a:t>
              </a:r>
              <a:endParaRPr lang="en-US" dirty="0">
                <a:latin typeface="+mj-l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57200" y="1507338"/>
            <a:ext cx="888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+mj-lt"/>
              </a:rPr>
              <a:t>Do not achieve state-of-the-art error: e.g. 2% on MNIST vs 0.2% non-privately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938355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Differentially private algorithms </a:t>
            </a:r>
            <a:r>
              <a:rPr lang="en-US" b="1" dirty="0" smtClean="0">
                <a:latin typeface="+mj-lt"/>
              </a:rPr>
              <a:t>cannot memorize </a:t>
            </a:r>
            <a:r>
              <a:rPr lang="en-US" dirty="0" smtClean="0">
                <a:latin typeface="+mj-lt"/>
              </a:rPr>
              <a:t>rare examples or fit noise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831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 Mod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 dirty="0" smtClean="0">
            <a:latin typeface="+mj-lt"/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dirty="0"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7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8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9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37969</TotalTime>
  <Words>701</Words>
  <Application>Microsoft Office PowerPoint</Application>
  <PresentationFormat>Widescreen</PresentationFormat>
  <Paragraphs>227</Paragraphs>
  <Slides>22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Bahnschrift Light</vt:lpstr>
      <vt:lpstr>Berlin Sans FB</vt:lpstr>
      <vt:lpstr>Calibri</vt:lpstr>
      <vt:lpstr>Cambria Math</vt:lpstr>
      <vt:lpstr>Century Gothic</vt:lpstr>
      <vt:lpstr>Courier New</vt:lpstr>
      <vt:lpstr>Palatino Linotype</vt:lpstr>
      <vt:lpstr>Playbill</vt:lpstr>
      <vt:lpstr>Rockwell</vt:lpstr>
      <vt:lpstr>Times New Roman</vt:lpstr>
      <vt:lpstr>Executive Mod</vt:lpstr>
      <vt:lpstr>PowerPoint Presentation</vt:lpstr>
      <vt:lpstr>(Over?)fitting the dataset</vt:lpstr>
      <vt:lpstr>What about theory?</vt:lpstr>
      <vt:lpstr>Related questions</vt:lpstr>
      <vt:lpstr>Hard rare examples</vt:lpstr>
      <vt:lpstr>Subpopulations</vt:lpstr>
      <vt:lpstr>The tail rears its head</vt:lpstr>
      <vt:lpstr>Long-tailed data</vt:lpstr>
      <vt:lpstr>Privacy and memorization</vt:lpstr>
      <vt:lpstr>Model</vt:lpstr>
      <vt:lpstr>Error</vt:lpstr>
      <vt:lpstr>Benefits of fitting</vt:lpstr>
      <vt:lpstr>Fitting and memorization</vt:lpstr>
      <vt:lpstr>Label noise</vt:lpstr>
      <vt:lpstr>Beyond discrete domains</vt:lpstr>
      <vt:lpstr>Coupling</vt:lpstr>
      <vt:lpstr>Experiments (with Chiyuan Zhang)</vt:lpstr>
      <vt:lpstr>Method</vt:lpstr>
      <vt:lpstr>Results (MNIST)</vt:lpstr>
      <vt:lpstr>Results (CIFAR-10)</vt:lpstr>
      <vt:lpstr>Results (CIFAR-100)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Vitaly</dc:creator>
  <cp:lastModifiedBy>Vitaly Feldman</cp:lastModifiedBy>
  <cp:revision>646</cp:revision>
  <dcterms:created xsi:type="dcterms:W3CDTF">2016-10-31T02:03:57Z</dcterms:created>
  <dcterms:modified xsi:type="dcterms:W3CDTF">2019-10-04T01:27:49Z</dcterms:modified>
</cp:coreProperties>
</file>